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607" r:id="rId2"/>
    <p:sldId id="610" r:id="rId3"/>
    <p:sldId id="611" r:id="rId4"/>
    <p:sldId id="612" r:id="rId5"/>
    <p:sldId id="614" r:id="rId6"/>
    <p:sldId id="615" r:id="rId7"/>
    <p:sldId id="641" r:id="rId8"/>
    <p:sldId id="613" r:id="rId9"/>
    <p:sldId id="618" r:id="rId10"/>
    <p:sldId id="619" r:id="rId11"/>
    <p:sldId id="620" r:id="rId12"/>
    <p:sldId id="621" r:id="rId13"/>
    <p:sldId id="622" r:id="rId14"/>
    <p:sldId id="623" r:id="rId15"/>
    <p:sldId id="624" r:id="rId16"/>
    <p:sldId id="640" r:id="rId17"/>
    <p:sldId id="625" r:id="rId18"/>
    <p:sldId id="626" r:id="rId19"/>
    <p:sldId id="627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16" r:id="rId30"/>
    <p:sldId id="637" r:id="rId31"/>
    <p:sldId id="639" r:id="rId32"/>
    <p:sldId id="642" r:id="rId33"/>
    <p:sldId id="643" r:id="rId34"/>
    <p:sldId id="64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222"/>
    <a:srgbClr val="0432FF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5701" autoAdjust="0"/>
  </p:normalViewPr>
  <p:slideViewPr>
    <p:cSldViewPr>
      <p:cViewPr varScale="1">
        <p:scale>
          <a:sx n="131" d="100"/>
          <a:sy n="131" d="100"/>
        </p:scale>
        <p:origin x="17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9/1/19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9/1/19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9/1/19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9/1/19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9/1/19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9/1/19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tw/search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14</a:t>
            </a:r>
            <a:r>
              <a:rPr lang="zh-TW" altLang="en-US" dirty="0"/>
              <a:t>章　資訊科技的合理使用</a:t>
            </a:r>
          </a:p>
        </p:txBody>
      </p:sp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99E9A-8B18-2F4D-BE81-B338278F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創用</a:t>
            </a:r>
            <a:r>
              <a:rPr lang="en" altLang="zh-TW" dirty="0"/>
              <a:t>CC</a:t>
            </a:r>
            <a:r>
              <a:rPr lang="zh-TW" altLang="en-US" dirty="0"/>
              <a:t>的六種授權條款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7CC1943-38BF-D14E-811D-359F50A3425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76460" y="1676400"/>
            <a:ext cx="542577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4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977FC-BC29-0D4B-A759-A5C16994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14BDC8-38E4-834A-BE66-9BFB60E03FF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4648200" cy="482453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舉例來說，你撰寫了一份圖文並茂的研究報告（作品）</a:t>
            </a:r>
            <a:endParaRPr lang="en-US" altLang="zh-TW" sz="2400" dirty="0"/>
          </a:p>
          <a:p>
            <a:pPr lvl="1"/>
            <a:r>
              <a:rPr lang="zh-TW" altLang="en-US" sz="2000" dirty="0">
                <a:solidFill>
                  <a:srgbClr val="FF0000"/>
                </a:solidFill>
              </a:rPr>
              <a:t>不想讓這份作品被用於商業用途</a:t>
            </a:r>
            <a:endParaRPr lang="en-US" altLang="zh-TW" sz="2000" dirty="0"/>
          </a:p>
          <a:p>
            <a:pPr lvl="1"/>
            <a:r>
              <a:rPr lang="zh-TW" altLang="en-US" sz="2000" dirty="0"/>
              <a:t>但</a:t>
            </a:r>
            <a:r>
              <a:rPr lang="zh-TW" altLang="en-US" sz="2000" dirty="0">
                <a:solidFill>
                  <a:srgbClr val="FF0000"/>
                </a:solidFill>
              </a:rPr>
              <a:t>允許其他人改作你的作品</a:t>
            </a:r>
            <a:endParaRPr lang="en-US" altLang="zh-TW" sz="2000" dirty="0"/>
          </a:p>
          <a:p>
            <a:pPr lvl="1"/>
            <a:r>
              <a:rPr lang="zh-TW" altLang="en-US" sz="2000" dirty="0"/>
              <a:t>改作之後的作品，必須採用與你</a:t>
            </a:r>
            <a:r>
              <a:rPr lang="zh-TW" altLang="en-US" sz="2000" dirty="0">
                <a:solidFill>
                  <a:srgbClr val="FF0000"/>
                </a:solidFill>
              </a:rPr>
              <a:t>相同的授權條款分享</a:t>
            </a:r>
            <a:r>
              <a:rPr lang="zh-TW" altLang="en-US" sz="2000" dirty="0"/>
              <a:t>出去</a:t>
            </a:r>
            <a:endParaRPr lang="en-US" altLang="zh-TW" sz="2000" dirty="0"/>
          </a:p>
          <a:p>
            <a:r>
              <a:rPr lang="zh-TW" altLang="en-US" sz="2400" dirty="0"/>
              <a:t>應採用「姓名標示</a:t>
            </a:r>
            <a:r>
              <a:rPr lang="en-US" altLang="zh-TW" sz="2400" dirty="0"/>
              <a:t>-</a:t>
            </a:r>
            <a:r>
              <a:rPr lang="zh-TW" altLang="en-US" sz="2400" dirty="0"/>
              <a:t>非商業性</a:t>
            </a:r>
            <a:r>
              <a:rPr lang="en-US" altLang="zh-TW" sz="2400" dirty="0"/>
              <a:t>-</a:t>
            </a:r>
            <a:r>
              <a:rPr lang="zh-TW" altLang="en-US" sz="2400" dirty="0"/>
              <a:t>相同方式分享」授權條款，即</a:t>
            </a:r>
          </a:p>
          <a:p>
            <a:endParaRPr kumimoji="1"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050F22-78DB-7B44-A424-B4C0A250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48200"/>
            <a:ext cx="1447800" cy="576165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C11B1C39-5E87-0D40-873A-8928AD2B8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86" y="2783464"/>
            <a:ext cx="3948244" cy="35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2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F8E6B-B39E-054B-A51A-7C474E61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案例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D432792-CFCC-5148-B815-E91799D42B9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73" y="1412875"/>
            <a:ext cx="7325203" cy="4824413"/>
          </a:xfrm>
        </p:spPr>
      </p:pic>
    </p:spTree>
    <p:extLst>
      <p:ext uri="{BB962C8B-B14F-4D97-AF65-F5344CB8AC3E}">
        <p14:creationId xmlns:p14="http://schemas.microsoft.com/office/powerpoint/2010/main" val="179407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5E7DA-899C-9146-956A-0DEC5704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案例 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36E540-6429-DA42-AB4C-69C14DDC71B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36936"/>
            <a:ext cx="8153400" cy="4376290"/>
          </a:xfrm>
        </p:spPr>
      </p:pic>
    </p:spTree>
    <p:extLst>
      <p:ext uri="{BB962C8B-B14F-4D97-AF65-F5344CB8AC3E}">
        <p14:creationId xmlns:p14="http://schemas.microsoft.com/office/powerpoint/2010/main" val="330764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97BF4-DD7C-E647-9E0F-6039355B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</a:t>
            </a:r>
            <a:r>
              <a:rPr kumimoji="1" lang="en-US" altLang="zh-TW" dirty="0"/>
              <a:t>-</a:t>
            </a:r>
            <a:r>
              <a:rPr kumimoji="1" lang="zh-TW" altLang="en-US" dirty="0"/>
              <a:t>搜尋創用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「允許改作」的作品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092854-FE9D-694B-A209-4240B992D14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當我們需要圖片、音樂、影片等素材時，如何以關鍵字尋找創用</a:t>
            </a:r>
            <a:r>
              <a:rPr lang="en-US" altLang="zh-TW" b="0" dirty="0"/>
              <a:t>CC</a:t>
            </a:r>
            <a:r>
              <a:rPr lang="zh-TW" altLang="en-US" b="0" dirty="0"/>
              <a:t>授權的素材呢？</a:t>
            </a:r>
            <a:r>
              <a:rPr lang="en-US" altLang="zh-TW" b="0" dirty="0"/>
              <a:t>Flickr</a:t>
            </a:r>
            <a:r>
              <a:rPr lang="zh-TW" altLang="en-US" b="0" dirty="0"/>
              <a:t>、</a:t>
            </a:r>
            <a:r>
              <a:rPr lang="en-US" altLang="zh-TW" b="0" dirty="0"/>
              <a:t>YouTube</a:t>
            </a:r>
            <a:r>
              <a:rPr lang="zh-TW" altLang="en-US" b="0" dirty="0"/>
              <a:t>網站都有設立專區，而這裡我們隨著台灣創用</a:t>
            </a:r>
            <a:r>
              <a:rPr lang="en-US" altLang="zh-TW" b="0" dirty="0"/>
              <a:t>CC</a:t>
            </a:r>
            <a:r>
              <a:rPr lang="zh-TW" altLang="en-US" b="0" dirty="0"/>
              <a:t>網站的引導，前往搜尋「允許改作」的作品。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9606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462FC-3D58-C046-BDCA-3F53A993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8153400" cy="818362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/>
              <a:t>實例演練</a:t>
            </a:r>
            <a:r>
              <a:rPr kumimoji="1" lang="en-US" altLang="zh-TW" dirty="0"/>
              <a:t>-</a:t>
            </a:r>
            <a:r>
              <a:rPr kumimoji="1" lang="zh-TW" altLang="en-US" dirty="0"/>
              <a:t>搜尋創用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「允許改作」的作品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01 </a:t>
            </a:r>
            <a:r>
              <a:rPr lang="zh-TW" altLang="en-US" b="0" dirty="0"/>
              <a:t>搜尋關鍵字「台灣創用</a:t>
            </a:r>
            <a:r>
              <a:rPr lang="en-US" altLang="zh-TW" b="0" dirty="0"/>
              <a:t>CC</a:t>
            </a:r>
            <a:r>
              <a:rPr lang="zh-TW" altLang="en-US" b="0" dirty="0"/>
              <a:t>素材搜尋」，或直接連到台灣創用</a:t>
            </a:r>
            <a:r>
              <a:rPr lang="en-US" altLang="zh-TW" b="0" dirty="0"/>
              <a:t>CC</a:t>
            </a:r>
            <a:r>
              <a:rPr lang="zh-TW" altLang="en-US" b="0" dirty="0"/>
              <a:t>的素材</a:t>
            </a:r>
          </a:p>
          <a:p>
            <a:pPr marL="0" indent="0">
              <a:buNone/>
            </a:pPr>
            <a:r>
              <a:rPr lang="zh-TW" altLang="en-US" b="0" dirty="0"/>
              <a:t>搜尋網頁</a:t>
            </a:r>
            <a:r>
              <a:rPr lang="en-US" altLang="zh-TW" b="0" dirty="0">
                <a:hlinkClick r:id="rId2"/>
              </a:rPr>
              <a:t>http://creativecommons.tw/search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選擇選單中的「創用</a:t>
            </a:r>
            <a:r>
              <a:rPr lang="en-US" altLang="zh-TW" sz="2800" b="0" dirty="0"/>
              <a:t>CC</a:t>
            </a:r>
            <a:r>
              <a:rPr lang="zh-TW" altLang="en-US" sz="2800" b="0" dirty="0"/>
              <a:t>授權／素材搜尋」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輸入關鍵字「人工智慧」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搜尋網站指定為「</a:t>
            </a:r>
            <a:r>
              <a:rPr lang="en-US" altLang="zh-TW" sz="2800" b="0" dirty="0" err="1"/>
              <a:t>Goolge</a:t>
            </a:r>
            <a:r>
              <a:rPr lang="zh-TW" altLang="en-US" sz="2800" b="0" dirty="0"/>
              <a:t>圖片」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搜尋方式選擇「利用方式」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5</a:t>
            </a:r>
            <a:r>
              <a:rPr lang="en-US" altLang="zh-TW" sz="2800" dirty="0"/>
              <a:t> </a:t>
            </a:r>
            <a:r>
              <a:rPr lang="zh-TW" altLang="en-US" sz="2800" b="0" dirty="0"/>
              <a:t>勾選「允許改作」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6</a:t>
            </a:r>
            <a:r>
              <a:rPr lang="en-US" altLang="zh-TW" sz="2800" dirty="0"/>
              <a:t> </a:t>
            </a:r>
            <a:r>
              <a:rPr lang="zh-TW" altLang="en-US" sz="2800" b="0" dirty="0"/>
              <a:t>按下「</a:t>
            </a:r>
            <a:r>
              <a:rPr lang="en-US" altLang="zh-TW" sz="2800" b="0" dirty="0"/>
              <a:t>Search</a:t>
            </a:r>
            <a:r>
              <a:rPr lang="zh-TW" altLang="en-US" sz="2800" b="0" dirty="0"/>
              <a:t>」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5613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20090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48462FC-3D58-C046-BDCA-3F53A993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</a:t>
            </a:r>
            <a:r>
              <a:rPr kumimoji="1" lang="en-US" altLang="zh-TW" dirty="0"/>
              <a:t>-</a:t>
            </a:r>
            <a:r>
              <a:rPr kumimoji="1" lang="zh-TW" altLang="en-US" dirty="0"/>
              <a:t>搜尋創用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「允許改作」的作品</a:t>
            </a:r>
          </a:p>
        </p:txBody>
      </p:sp>
    </p:spTree>
    <p:extLst>
      <p:ext uri="{BB962C8B-B14F-4D97-AF65-F5344CB8AC3E}">
        <p14:creationId xmlns:p14="http://schemas.microsoft.com/office/powerpoint/2010/main" val="2760002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F48462FC-3D58-C046-BDCA-3F53A993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</a:t>
            </a:r>
            <a:r>
              <a:rPr kumimoji="1" lang="en-US" altLang="zh-TW" dirty="0"/>
              <a:t>-</a:t>
            </a:r>
            <a:r>
              <a:rPr kumimoji="1" lang="zh-TW" altLang="en-US" dirty="0"/>
              <a:t>搜尋創用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「允許改作」的作品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02 </a:t>
            </a:r>
            <a:r>
              <a:rPr lang="zh-TW" altLang="en-US" b="0" dirty="0"/>
              <a:t>來到</a:t>
            </a:r>
            <a:r>
              <a:rPr lang="en-US" altLang="zh-TW" b="0" dirty="0"/>
              <a:t>Google</a:t>
            </a:r>
            <a:r>
              <a:rPr lang="zh-TW" altLang="en-US" b="0" dirty="0"/>
              <a:t>網站的圖片搜尋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自動出現</a:t>
            </a:r>
            <a:r>
              <a:rPr lang="en-US" altLang="zh-TW" sz="2800" b="0" dirty="0"/>
              <a:t>Google</a:t>
            </a:r>
            <a:r>
              <a:rPr lang="zh-TW" altLang="en-US" sz="2800" b="0" dirty="0"/>
              <a:t>圖片的搜尋結果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符合「標示為允許以非商業用途再利用」的結果</a:t>
            </a:r>
            <a:endParaRPr lang="zh-TW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971800"/>
            <a:ext cx="5424488" cy="3642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64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A6773-56E0-3E47-AA1B-534B93FB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將自己的作品以創用</a:t>
            </a:r>
            <a:r>
              <a:rPr lang="en" altLang="zh-TW" dirty="0"/>
              <a:t>CC</a:t>
            </a:r>
            <a:r>
              <a:rPr lang="zh-TW" altLang="en-US" dirty="0"/>
              <a:t>授權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如何將自己的作品以創用</a:t>
            </a:r>
            <a:r>
              <a:rPr lang="en-US" altLang="zh-TW" b="0" dirty="0"/>
              <a:t>CC</a:t>
            </a:r>
            <a:r>
              <a:rPr lang="zh-TW" altLang="en-US" b="0" dirty="0"/>
              <a:t>授權釋出呢？方法很簡單，常用的方式有三種</a:t>
            </a:r>
            <a:endParaRPr lang="en-US" altLang="zh-TW" b="0" dirty="0"/>
          </a:p>
          <a:p>
            <a:pPr marL="1611313" indent="-357188">
              <a:spcBef>
                <a:spcPts val="1200"/>
              </a:spcBef>
              <a:buNone/>
            </a:pPr>
            <a:endParaRPr lang="en-US" altLang="zh-TW" sz="2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70739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93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C1216-3C21-DC46-A008-EC9741DB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實例演練－製作創用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授權資訊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8DE06-599F-4647-88A4-2CD353F7927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假設我們完成一支影片，名為「達達的馬達聲」，打算以創用</a:t>
            </a:r>
            <a:r>
              <a:rPr lang="en-US" altLang="zh-TW" b="0" dirty="0"/>
              <a:t>CC</a:t>
            </a:r>
            <a:r>
              <a:rPr lang="zh-TW" altLang="en-US" b="0" dirty="0"/>
              <a:t>「姓名標示</a:t>
            </a:r>
            <a:r>
              <a:rPr lang="en-US" altLang="zh-TW" b="0" dirty="0"/>
              <a:t>-</a:t>
            </a:r>
            <a:r>
              <a:rPr lang="zh-TW" altLang="en-US" b="0" dirty="0"/>
              <a:t>非商業性</a:t>
            </a:r>
            <a:r>
              <a:rPr lang="en-US" altLang="zh-TW" b="0" dirty="0"/>
              <a:t>-</a:t>
            </a:r>
            <a:r>
              <a:rPr lang="zh-TW" altLang="en-US" b="0" dirty="0"/>
              <a:t>相同方式分享」的條款在網路上授權，那麼「台灣創用</a:t>
            </a:r>
            <a:r>
              <a:rPr lang="en-US" altLang="zh-TW" b="0" dirty="0"/>
              <a:t>CC</a:t>
            </a:r>
            <a:r>
              <a:rPr lang="zh-TW" altLang="en-US" b="0" dirty="0"/>
              <a:t>」的授權精靈可以幫我們產生以下的授權資訊。</a:t>
            </a:r>
            <a:endParaRPr kumimoji="1"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173" y="4114799"/>
            <a:ext cx="50482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60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14-1</a:t>
            </a:r>
            <a:r>
              <a:rPr kumimoji="1" lang="zh-TW" altLang="en-US" dirty="0"/>
              <a:t>　智慧財產權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智慧財產權</a:t>
            </a:r>
            <a:r>
              <a:rPr lang="zh-TW" altLang="en-US" dirty="0"/>
              <a:t>包含</a:t>
            </a:r>
            <a:endParaRPr lang="en-US" altLang="zh-TW" dirty="0"/>
          </a:p>
          <a:p>
            <a:pPr lvl="1"/>
            <a:r>
              <a:rPr lang="zh-TW" altLang="en-US" dirty="0"/>
              <a:t>商標權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著作權</a:t>
            </a:r>
            <a:r>
              <a:rPr lang="zh-TW" altLang="en-US" dirty="0"/>
              <a:t>（</a:t>
            </a:r>
            <a:r>
              <a:rPr lang="en" altLang="zh-TW" dirty="0"/>
              <a:t>Copyright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專利權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3DE513-DE59-3049-AAA5-F919DE460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19" y="3672742"/>
            <a:ext cx="8322129" cy="29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78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EB21B5-D541-BE44-87AA-AFC7A6D6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實例演練－製作創用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授權資訊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01 </a:t>
            </a:r>
            <a:r>
              <a:rPr lang="zh-TW" altLang="en-US" b="0" dirty="0"/>
              <a:t>搜尋關鍵字「台灣創用</a:t>
            </a:r>
            <a:r>
              <a:rPr lang="en-US" altLang="zh-TW" b="0" dirty="0"/>
              <a:t>CC</a:t>
            </a:r>
            <a:r>
              <a:rPr lang="zh-TW" altLang="en-US" b="0" dirty="0"/>
              <a:t>」，或直接連線到台灣創用</a:t>
            </a:r>
            <a:r>
              <a:rPr lang="en-US" altLang="zh-TW" b="0" dirty="0"/>
              <a:t>CC</a:t>
            </a:r>
            <a:r>
              <a:rPr lang="zh-TW" altLang="en-US" b="0" dirty="0"/>
              <a:t>計畫網站</a:t>
            </a:r>
            <a:r>
              <a:rPr lang="en-US" altLang="zh-TW" b="0" dirty="0"/>
              <a:t>http://creativecommons.tw/</a:t>
            </a:r>
            <a:r>
              <a:rPr lang="zh-TW" altLang="en-US" b="0" dirty="0"/>
              <a:t>，並找到授權精靈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前往台灣創用</a:t>
            </a:r>
            <a:r>
              <a:rPr lang="en-US" altLang="zh-TW" sz="2800" b="0" dirty="0"/>
              <a:t>CC</a:t>
            </a:r>
            <a:r>
              <a:rPr lang="zh-TW" altLang="en-US" sz="2800" b="0" dirty="0"/>
              <a:t>計畫網站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點選「創用</a:t>
            </a:r>
            <a:r>
              <a:rPr lang="en-US" altLang="zh-TW" sz="2800" b="0" dirty="0"/>
              <a:t>CC</a:t>
            </a:r>
            <a:r>
              <a:rPr lang="zh-TW" altLang="en-US" sz="2800" b="0" dirty="0"/>
              <a:t>授權／授權精靈」選單</a:t>
            </a:r>
            <a:endParaRPr lang="zh-TW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4038600"/>
            <a:ext cx="71818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878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42EB21B5-D541-BE44-87AA-AFC7A6D6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實例演練－製作創用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授權資訊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02 </a:t>
            </a:r>
            <a:r>
              <a:rPr lang="zh-TW" altLang="en-US" b="0" dirty="0"/>
              <a:t>決定授權方式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允許商業用？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允許改作？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填寫其他附加資訊</a:t>
            </a:r>
          </a:p>
          <a:p>
            <a:pPr marL="0" indent="358775">
              <a:buNone/>
            </a:pPr>
            <a:r>
              <a:rPr lang="zh-TW" altLang="en-US" sz="2400" b="0" dirty="0"/>
              <a:t>著作格式</a:t>
            </a:r>
          </a:p>
          <a:p>
            <a:pPr marL="0" indent="358775">
              <a:buNone/>
            </a:pPr>
            <a:r>
              <a:rPr lang="zh-TW" altLang="en-US" sz="2400" b="0" dirty="0"/>
              <a:t>著作名稱</a:t>
            </a:r>
          </a:p>
          <a:p>
            <a:pPr marL="0" indent="358775">
              <a:buNone/>
            </a:pPr>
            <a:r>
              <a:rPr lang="zh-TW" altLang="en-US" sz="2400" b="0" dirty="0"/>
              <a:t>作者姓名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點選「選擇一份授權條款」</a:t>
            </a:r>
            <a:endParaRPr lang="en-US" altLang="zh-TW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19200"/>
            <a:ext cx="3751953" cy="515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638800"/>
            <a:ext cx="3081338" cy="107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566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25B91-2A7D-1F44-BCB1-18AEED60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實例演練－製作創用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授權資訊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1347788" indent="-1347788" algn="l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 </a:t>
            </a:r>
            <a:r>
              <a:rPr lang="zh-TW" altLang="en-US" b="0" dirty="0"/>
              <a:t>產生並複製</a:t>
            </a:r>
            <a:br>
              <a:rPr lang="en-US" altLang="zh-TW" b="0" dirty="0"/>
            </a:br>
            <a:r>
              <a:rPr lang="zh-TW" altLang="en-US" b="0" dirty="0"/>
              <a:t>結果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選擇圖案</a:t>
            </a:r>
          </a:p>
          <a:p>
            <a:pPr marL="358775" indent="-358775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複製這段圖示及文字</a:t>
            </a:r>
            <a:br>
              <a:rPr lang="en-US" altLang="zh-TW" sz="2800" b="0" dirty="0"/>
            </a:br>
            <a:r>
              <a:rPr lang="zh-TW" altLang="en-US" sz="2800" b="0" dirty="0"/>
              <a:t>到自己的文件中</a:t>
            </a:r>
            <a:endParaRPr lang="zh-TW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47800"/>
            <a:ext cx="44386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2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757A78-33AE-D243-A89F-74F490763B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我們打算把名為「達達的馬達聲」影片，以採用創用</a:t>
            </a:r>
            <a:r>
              <a:rPr lang="en-US" altLang="zh-TW" b="0" dirty="0"/>
              <a:t>CC</a:t>
            </a:r>
            <a:r>
              <a:rPr lang="zh-TW" altLang="en-US" b="0" dirty="0"/>
              <a:t>「姓名標示」的方式在</a:t>
            </a:r>
            <a:r>
              <a:rPr lang="en-US" altLang="zh-TW" b="0" dirty="0"/>
              <a:t>YouTube</a:t>
            </a:r>
            <a:r>
              <a:rPr lang="zh-TW" altLang="en-US" b="0" dirty="0"/>
              <a:t>上授權。影片上傳公開後，使用者可以看到授權方式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494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245C843-0F82-A047-8FC0-1FDA3B22A4E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80941" y="1412875"/>
            <a:ext cx="5017068" cy="4824413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</p:spTree>
    <p:extLst>
      <p:ext uri="{BB962C8B-B14F-4D97-AF65-F5344CB8AC3E}">
        <p14:creationId xmlns:p14="http://schemas.microsoft.com/office/powerpoint/2010/main" val="155991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01 </a:t>
            </a:r>
            <a:r>
              <a:rPr lang="zh-TW" altLang="en-US" b="0" dirty="0"/>
              <a:t>搜尋關鍵字「</a:t>
            </a:r>
            <a:r>
              <a:rPr lang="en-US" altLang="zh-TW" b="0" dirty="0"/>
              <a:t>YouTube</a:t>
            </a:r>
            <a:r>
              <a:rPr lang="zh-TW" altLang="en-US" b="0" dirty="0"/>
              <a:t>」，或直接連到網站</a:t>
            </a:r>
            <a:r>
              <a:rPr lang="en-US" altLang="zh-TW" b="0" dirty="0"/>
              <a:t>http://www.youtube.com</a:t>
            </a:r>
            <a:r>
              <a:rPr lang="zh-TW" altLang="en-US" b="0" dirty="0"/>
              <a:t>，並上傳影片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確定已登入</a:t>
            </a:r>
          </a:p>
          <a:p>
            <a:pPr marL="0" indent="0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選「建立影片」</a:t>
            </a:r>
            <a:br>
              <a:rPr lang="en-US" altLang="zh-TW" sz="2800" b="0" dirty="0"/>
            </a:br>
            <a:r>
              <a:rPr lang="zh-TW" altLang="en-US" sz="2800" b="0" dirty="0"/>
              <a:t>鈕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「上傳影片」</a:t>
            </a:r>
            <a:endParaRPr lang="zh-TW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81400"/>
            <a:ext cx="3238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90800"/>
            <a:ext cx="5597731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631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4</a:t>
            </a:r>
            <a:r>
              <a:rPr lang="en-US" altLang="zh-TW" dirty="0"/>
              <a:t> </a:t>
            </a:r>
            <a:r>
              <a:rPr lang="zh-TW" altLang="en-US" b="0" dirty="0"/>
              <a:t>由「</a:t>
            </a:r>
            <a:r>
              <a:rPr lang="en-US" altLang="zh-TW" b="0" dirty="0"/>
              <a:t>Google</a:t>
            </a:r>
            <a:r>
              <a:rPr lang="zh-TW" altLang="en-US" b="0" dirty="0"/>
              <a:t>相簿」匯入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5</a:t>
            </a:r>
            <a:r>
              <a:rPr lang="en-US" altLang="zh-TW" dirty="0"/>
              <a:t> </a:t>
            </a:r>
            <a:r>
              <a:rPr lang="zh-TW" altLang="en-US" b="0" dirty="0"/>
              <a:t>或由硬碟「選取要上傳的檔案」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6</a:t>
            </a:r>
            <a:r>
              <a:rPr lang="en-US" altLang="zh-TW" dirty="0"/>
              <a:t> </a:t>
            </a:r>
            <a:r>
              <a:rPr lang="zh-TW" altLang="en-US" b="0" dirty="0"/>
              <a:t>或直接以拖曳方式，將檔案拉到此框中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43548"/>
            <a:ext cx="5903193" cy="334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831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02 </a:t>
            </a:r>
            <a:r>
              <a:rPr lang="zh-TW" altLang="en-US" b="0" dirty="0"/>
              <a:t>標記影片</a:t>
            </a:r>
          </a:p>
          <a:p>
            <a:pPr marL="0" indent="0">
              <a:buNone/>
            </a:pPr>
            <a:r>
              <a:rPr lang="zh-TW" altLang="en-US" b="0" dirty="0"/>
              <a:t>在「基本資訊」頁籤中，填入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標題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說明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關鍵詞</a:t>
            </a:r>
            <a:endParaRPr lang="zh-TW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90800"/>
            <a:ext cx="6822141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909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03 </a:t>
            </a:r>
            <a:r>
              <a:rPr lang="zh-TW" altLang="en-US" b="0" dirty="0"/>
              <a:t>創用</a:t>
            </a:r>
            <a:r>
              <a:rPr lang="en-US" altLang="zh-TW" b="0" dirty="0"/>
              <a:t>CC</a:t>
            </a:r>
            <a:r>
              <a:rPr lang="zh-TW" altLang="en-US" b="0" dirty="0"/>
              <a:t>授權影片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進入「進階設定」頁籤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點選「授權和權利擁有權」下的「創用</a:t>
            </a:r>
            <a:r>
              <a:rPr lang="en-US" altLang="zh-TW" sz="2800" b="0" dirty="0"/>
              <a:t>CC-</a:t>
            </a:r>
            <a:r>
              <a:rPr lang="zh-TW" altLang="en-US" sz="2800" b="0" dirty="0"/>
              <a:t>姓名標示」</a:t>
            </a:r>
          </a:p>
          <a:p>
            <a:pPr marL="0" indent="0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最後按</a:t>
            </a:r>
            <a:br>
              <a:rPr lang="en-US" altLang="zh-TW" sz="2800" b="0" dirty="0"/>
            </a:br>
            <a:r>
              <a:rPr lang="zh-TW" altLang="en-US" sz="2800" b="0" dirty="0"/>
              <a:t>「發佈」</a:t>
            </a:r>
            <a:endParaRPr lang="zh-TW" altLang="en-US" sz="28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0"/>
            <a:ext cx="6537614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938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14-3</a:t>
            </a:r>
            <a:r>
              <a:rPr kumimoji="1" lang="zh-TW" altLang="en-US" dirty="0"/>
              <a:t>　開放原始碼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開放原始碼</a:t>
            </a:r>
            <a:r>
              <a:rPr lang="zh-TW" altLang="en-US" dirty="0"/>
              <a:t>（</a:t>
            </a:r>
            <a:r>
              <a:rPr lang="en" altLang="zh-TW" dirty="0"/>
              <a:t>Open Source</a:t>
            </a:r>
            <a:r>
              <a:rPr lang="zh-TW" altLang="en" dirty="0"/>
              <a:t>）</a:t>
            </a:r>
            <a:r>
              <a:rPr lang="zh-TW" altLang="en-US" dirty="0"/>
              <a:t> ，簡稱「開源」，指電腦軟體開發者在發布軟體時</a:t>
            </a:r>
            <a:endParaRPr lang="en-US" altLang="zh-TW" dirty="0"/>
          </a:p>
          <a:p>
            <a:pPr lvl="1"/>
            <a:r>
              <a:rPr lang="zh-TW" altLang="en-US" dirty="0"/>
              <a:t>一併公開軟體的程式碼</a:t>
            </a:r>
            <a:endParaRPr lang="en-US" altLang="zh-TW" dirty="0"/>
          </a:p>
          <a:p>
            <a:pPr lvl="1"/>
            <a:r>
              <a:rPr lang="zh-TW" altLang="en-US" dirty="0"/>
              <a:t>並允許他人可以自由地再散布</a:t>
            </a:r>
            <a:endParaRPr lang="en-US" altLang="zh-TW" dirty="0"/>
          </a:p>
          <a:p>
            <a:pPr lvl="1"/>
            <a:r>
              <a:rPr lang="zh-TW" altLang="en-US" dirty="0"/>
              <a:t>或經修改後產生衍生作品。</a:t>
            </a:r>
          </a:p>
          <a:p>
            <a:endParaRPr kumimoji="1" lang="en-US" altLang="zh-TW" dirty="0"/>
          </a:p>
          <a:p>
            <a:r>
              <a:rPr lang="zh-TW" altLang="en-US" dirty="0"/>
              <a:t>例如：</a:t>
            </a:r>
            <a:r>
              <a:rPr lang="en" altLang="zh-TW" dirty="0"/>
              <a:t>Android</a:t>
            </a:r>
            <a:r>
              <a:rPr lang="zh-TW" altLang="en-US" dirty="0"/>
              <a:t>手機作業系統就是開放原始碼軟體，雖然著作權屬於原作者</a:t>
            </a:r>
            <a:r>
              <a:rPr lang="en" altLang="zh-TW" dirty="0"/>
              <a:t>Google</a:t>
            </a:r>
            <a:r>
              <a:rPr lang="zh-TW" altLang="en-US" dirty="0"/>
              <a:t>公司，但是各手機廠商基於各自需要，可以修改出各家的</a:t>
            </a:r>
            <a:r>
              <a:rPr lang="en" altLang="zh-TW" dirty="0"/>
              <a:t>Android</a:t>
            </a:r>
            <a:r>
              <a:rPr lang="zh-TW" altLang="en-US" dirty="0"/>
              <a:t>系統。</a:t>
            </a:r>
          </a:p>
        </p:txBody>
      </p:sp>
    </p:spTree>
    <p:extLst>
      <p:ext uri="{BB962C8B-B14F-4D97-AF65-F5344CB8AC3E}">
        <p14:creationId xmlns:p14="http://schemas.microsoft.com/office/powerpoint/2010/main" val="99507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著作權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著作權包含著作人格權及著作財產權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著作人格權</a:t>
            </a:r>
            <a:r>
              <a:rPr lang="zh-TW" altLang="en-US" dirty="0"/>
              <a:t>不可以轉讓或繼承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著作財產權</a:t>
            </a:r>
            <a:r>
              <a:rPr lang="zh-TW" altLang="en-US" dirty="0"/>
              <a:t>則可以轉移給他人使用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61EF20-4B0B-114F-9C9D-78C34C84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8" y="3429000"/>
            <a:ext cx="7620000" cy="30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0EAE2-FCB5-EE49-A3DE-30FB1235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開放原始碼的定義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E32E3B-58C4-AA45-97EA-0BA3A6CDA1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/>
          <a:p>
            <a:r>
              <a:rPr lang="zh-TW" altLang="en-US" dirty="0"/>
              <a:t>公開原始碼。</a:t>
            </a:r>
          </a:p>
          <a:p>
            <a:r>
              <a:rPr lang="zh-TW" altLang="en-US" dirty="0"/>
              <a:t>允許自由再散布原始碼。</a:t>
            </a:r>
          </a:p>
          <a:p>
            <a:r>
              <a:rPr lang="zh-TW" altLang="en-US" dirty="0"/>
              <a:t>允許修改原始碼及產生衍生作品。</a:t>
            </a:r>
          </a:p>
          <a:p>
            <a:r>
              <a:rPr lang="zh-TW" altLang="en-US" dirty="0"/>
              <a:t>需保持原始的程式碼完整性，衍生作品需以不同的版本號碼以與原始的程式碼做區別。</a:t>
            </a:r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6786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DCD375-3802-EE4B-92C5-6B8900EE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著作的授權流程與授權方式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A441251-4935-0D40-B499-889831DAB87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76946" y="1412875"/>
            <a:ext cx="6025058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40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FCB29-8AEB-2140-91D2-D17FB948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C23504-E3E6-384B-AD40-B4F46331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57" y="1447800"/>
            <a:ext cx="1066800" cy="330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5AC1EC0-9A46-2949-8DF2-BE992E22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05000"/>
            <a:ext cx="75590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5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FCB29-8AEB-2140-91D2-D17FB948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C23504-E3E6-384B-AD40-B4F46331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57" y="1447800"/>
            <a:ext cx="1066800" cy="330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1671FB8-8310-8742-BFB0-741A387CB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57" y="1905000"/>
            <a:ext cx="758911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75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FCB29-8AEB-2140-91D2-D17FB948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FD689C-F7D3-394A-BE6B-C281EAF2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57300"/>
            <a:ext cx="6057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著作權法保護的著作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837AE9-1E2E-FD46-8BE8-9DD1AED87A0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01859" y="1412875"/>
            <a:ext cx="5575232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合理使用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6417D05-E638-AC44-88B5-B7AD623B79F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16657"/>
            <a:ext cx="8153400" cy="441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7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案例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D572952-231D-9040-A85C-01D6C47A405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02348"/>
            <a:ext cx="8153400" cy="36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7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D281201-72BF-9247-8843-67B9A8304E4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45280" y="1412875"/>
            <a:ext cx="5088390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14-2</a:t>
            </a:r>
            <a:r>
              <a:rPr kumimoji="1" lang="zh-TW" altLang="en-US" dirty="0"/>
              <a:t>　創用</a:t>
            </a:r>
            <a:r>
              <a:rPr kumimoji="1" lang="en" altLang="zh-TW" dirty="0"/>
              <a:t>CC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創用</a:t>
            </a:r>
            <a:r>
              <a:rPr lang="en" altLang="zh-TW" dirty="0">
                <a:solidFill>
                  <a:srgbClr val="FF0000"/>
                </a:solidFill>
              </a:rPr>
              <a:t>CC</a:t>
            </a:r>
            <a:r>
              <a:rPr lang="zh-TW" altLang="en" dirty="0"/>
              <a:t>」（</a:t>
            </a:r>
            <a:r>
              <a:rPr lang="en" altLang="zh-TW" dirty="0"/>
              <a:t>Creative Commons</a:t>
            </a:r>
            <a:r>
              <a:rPr lang="zh-TW" altLang="en" dirty="0"/>
              <a:t>，</a:t>
            </a:r>
            <a:r>
              <a:rPr lang="en" altLang="zh-TW" dirty="0"/>
              <a:t>CC</a:t>
            </a:r>
            <a:r>
              <a:rPr lang="zh-TW" altLang="en" dirty="0"/>
              <a:t>）</a:t>
            </a:r>
            <a:r>
              <a:rPr lang="zh-TW" altLang="en-US" dirty="0"/>
              <a:t>的概念來自於有些創作者樂見於自己的作品在外界流通，也歡迎大眾複製、散布或是改作。</a:t>
            </a:r>
          </a:p>
          <a:p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8CF9747-5996-6D41-A7B6-3DDF8D4D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51" y="3366229"/>
            <a:ext cx="4367193" cy="33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0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FED083-B9CB-274B-8907-F33FB182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創用</a:t>
            </a:r>
            <a:r>
              <a:rPr lang="en" altLang="zh-TW" dirty="0"/>
              <a:t>CC</a:t>
            </a:r>
            <a:r>
              <a:rPr lang="zh-TW" altLang="en-US" dirty="0"/>
              <a:t>授權條款的四個要素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6B1DA39-7F0D-5947-8FF6-4CADD849434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9509" y="1524000"/>
            <a:ext cx="6959677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61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13077</TotalTime>
  <Words>993</Words>
  <Application>Microsoft Macintosh PowerPoint</Application>
  <PresentationFormat>如螢幕大小 (4:3)</PresentationFormat>
  <Paragraphs>101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9" baseType="lpstr">
      <vt:lpstr>Calibri</vt:lpstr>
      <vt:lpstr>Tw Cen MT</vt:lpstr>
      <vt:lpstr>Wingdings</vt:lpstr>
      <vt:lpstr>Wingdings 2</vt:lpstr>
      <vt:lpstr>04E78Sample</vt:lpstr>
      <vt:lpstr>第14章　資訊科技的合理使用</vt:lpstr>
      <vt:lpstr>14-1　智慧財產權</vt:lpstr>
      <vt:lpstr>著作權</vt:lpstr>
      <vt:lpstr>著作權法保護的著作</vt:lpstr>
      <vt:lpstr>合理使用</vt:lpstr>
      <vt:lpstr>案例</vt:lpstr>
      <vt:lpstr>實力挑戰</vt:lpstr>
      <vt:lpstr>14-2　創用CC</vt:lpstr>
      <vt:lpstr>創用CC授權條款的四個要素</vt:lpstr>
      <vt:lpstr>創用CC的六種授權條款</vt:lpstr>
      <vt:lpstr>PowerPoint 簡報</vt:lpstr>
      <vt:lpstr>案例</vt:lpstr>
      <vt:lpstr>案例 </vt:lpstr>
      <vt:lpstr>實例演練-搜尋創用CC「允許改作」的作品</vt:lpstr>
      <vt:lpstr>實例演練-搜尋創用CC「允許改作」的作品</vt:lpstr>
      <vt:lpstr>實例演練-搜尋創用CC「允許改作」的作品</vt:lpstr>
      <vt:lpstr>實例演練-搜尋創用CC「允許改作」的作品</vt:lpstr>
      <vt:lpstr>將自己的作品以創用CC授權</vt:lpstr>
      <vt:lpstr>實例演練－製作創用CC授權資訊</vt:lpstr>
      <vt:lpstr>實例演練－製作創用CC授權資訊</vt:lpstr>
      <vt:lpstr>實例演練－製作創用CC授權資訊</vt:lpstr>
      <vt:lpstr>實例演練－製作創用CC授權資訊</vt:lpstr>
      <vt:lpstr>實例演練－採用創用CC「姓名標示」在YouTube上授權</vt:lpstr>
      <vt:lpstr>實例演練－採用創用CC「姓名標示」在YouTube上授權</vt:lpstr>
      <vt:lpstr>實例演練－採用創用CC「姓名標示」在YouTube上授權</vt:lpstr>
      <vt:lpstr>實例演練－採用創用CC「姓名標示」在YouTube上授權</vt:lpstr>
      <vt:lpstr>實例演練－採用創用CC「姓名標示」在YouTube上授權</vt:lpstr>
      <vt:lpstr>實例演練－採用創用CC「姓名標示」在YouTube上授權</vt:lpstr>
      <vt:lpstr>14-3　開放原始碼</vt:lpstr>
      <vt:lpstr>開放原始碼的定義</vt:lpstr>
      <vt:lpstr>著作的授權流程與授權方式</vt:lpstr>
      <vt:lpstr>實力挑戰</vt:lpstr>
      <vt:lpstr>實力挑戰</vt:lpstr>
      <vt:lpstr>實力挑戰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431</cp:revision>
  <cp:lastPrinted>2019-03-05T08:07:49Z</cp:lastPrinted>
  <dcterms:created xsi:type="dcterms:W3CDTF">2012-12-17T09:47:55Z</dcterms:created>
  <dcterms:modified xsi:type="dcterms:W3CDTF">2019-09-01T13:09:51Z</dcterms:modified>
</cp:coreProperties>
</file>